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1"/>
  </p:sldMasterIdLst>
  <p:notesMasterIdLst>
    <p:notesMasterId r:id="rId10"/>
  </p:notesMasterIdLst>
  <p:handoutMasterIdLst>
    <p:handoutMasterId r:id="rId11"/>
  </p:handoutMasterIdLst>
  <p:sldIdLst>
    <p:sldId id="516" r:id="rId2"/>
    <p:sldId id="543" r:id="rId3"/>
    <p:sldId id="517" r:id="rId4"/>
    <p:sldId id="558" r:id="rId5"/>
    <p:sldId id="544" r:id="rId6"/>
    <p:sldId id="545" r:id="rId7"/>
    <p:sldId id="554" r:id="rId8"/>
    <p:sldId id="557" r:id="rId9"/>
  </p:sldIdLst>
  <p:sldSz cx="8961438" cy="6721475"/>
  <p:notesSz cx="6808788" cy="9940925"/>
  <p:custDataLst>
    <p:tags r:id="rId12"/>
  </p:custDataLst>
  <p:defaultTextStyle>
    <a:defPPr>
      <a:defRPr lang="en-GB"/>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BBAA"/>
    <a:srgbClr val="000000"/>
    <a:srgbClr val="002960"/>
    <a:srgbClr val="EF4632"/>
    <a:srgbClr val="FBFCBE"/>
    <a:srgbClr val="739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0" autoAdjust="0"/>
    <p:restoredTop sz="97674" autoAdjust="0"/>
  </p:normalViewPr>
  <p:slideViewPr>
    <p:cSldViewPr snapToGrid="0">
      <p:cViewPr>
        <p:scale>
          <a:sx n="90" d="100"/>
          <a:sy n="90" d="100"/>
        </p:scale>
        <p:origin x="-38" y="96"/>
      </p:cViewPr>
      <p:guideLst>
        <p:guide orient="horz" pos="2117"/>
        <p:guide pos="396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4" d="100"/>
          <a:sy n="64" d="100"/>
        </p:scale>
        <p:origin x="-3444"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1" name="Rectangle 3"/>
          <p:cNvSpPr>
            <a:spLocks noGrp="1" noChangeArrowheads="1"/>
          </p:cNvSpPr>
          <p:nvPr>
            <p:ph type="dt" sz="quarter" idx="1"/>
          </p:nvPr>
        </p:nvSpPr>
        <p:spPr bwMode="auto">
          <a:xfrm>
            <a:off x="3857571"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algn="r" defTabSz="920542">
              <a:defRPr sz="1200">
                <a:latin typeface="Times New Roman" pitchFamily="18" charset="0"/>
              </a:defRPr>
            </a:lvl1pPr>
          </a:lstStyle>
          <a:p>
            <a:pPr>
              <a:defRPr/>
            </a:pPr>
            <a:fld id="{4BDC1B54-F43E-4300-AEFE-257AC27B22BC}" type="datetime1">
              <a:rPr lang="en-GB"/>
              <a:pPr>
                <a:defRPr/>
              </a:pPr>
              <a:t>15/11/2018</a:t>
            </a:fld>
            <a:endParaRPr lang="en-GB" dirty="0"/>
          </a:p>
        </p:txBody>
      </p:sp>
      <p:sp>
        <p:nvSpPr>
          <p:cNvPr id="7172" name="Rectangle 4"/>
          <p:cNvSpPr>
            <a:spLocks noGrp="1" noChangeArrowheads="1"/>
          </p:cNvSpPr>
          <p:nvPr>
            <p:ph type="ftr" sz="quarter" idx="2"/>
          </p:nvPr>
        </p:nvSpPr>
        <p:spPr bwMode="auto">
          <a:xfrm>
            <a:off x="0"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3" name="Rectangle 5"/>
          <p:cNvSpPr>
            <a:spLocks noGrp="1" noChangeArrowheads="1"/>
          </p:cNvSpPr>
          <p:nvPr>
            <p:ph type="sldNum" sz="quarter" idx="3"/>
          </p:nvPr>
        </p:nvSpPr>
        <p:spPr bwMode="auto">
          <a:xfrm>
            <a:off x="3857571"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algn="r" defTabSz="920542">
              <a:defRPr sz="1200">
                <a:latin typeface="Times New Roman" pitchFamily="18" charset="0"/>
              </a:defRPr>
            </a:lvl1pPr>
          </a:lstStyle>
          <a:p>
            <a:pPr>
              <a:defRPr/>
            </a:pPr>
            <a:fld id="{696475B1-D04A-4E3A-97AB-F5233A3FEE5A}" type="slidenum">
              <a:rPr lang="en-GB"/>
              <a:pPr>
                <a:defRPr/>
              </a:pPr>
              <a:t>‹#›</a:t>
            </a:fld>
            <a:endParaRPr lang="en-GB" dirty="0"/>
          </a:p>
        </p:txBody>
      </p:sp>
    </p:spTree>
    <p:extLst>
      <p:ext uri="{BB962C8B-B14F-4D97-AF65-F5344CB8AC3E}">
        <p14:creationId xmlns:p14="http://schemas.microsoft.com/office/powerpoint/2010/main" val="1361591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4"/>
          <p:cNvSpPr>
            <a:spLocks noGrp="1" noRot="1" noChangeAspect="1" noChangeArrowheads="1" noTextEdit="1"/>
          </p:cNvSpPr>
          <p:nvPr>
            <p:ph type="sldImg" idx="2"/>
          </p:nvPr>
        </p:nvSpPr>
        <p:spPr bwMode="auto">
          <a:xfrm>
            <a:off x="-2278063" y="1279525"/>
            <a:ext cx="11322051" cy="8491538"/>
          </a:xfrm>
          <a:prstGeom prst="rect">
            <a:avLst/>
          </a:prstGeom>
          <a:noFill/>
          <a:ln w="9525">
            <a:noFill/>
            <a:miter lim="800000"/>
            <a:headEnd/>
            <a:tailEnd/>
          </a:ln>
        </p:spPr>
      </p:sp>
      <p:sp>
        <p:nvSpPr>
          <p:cNvPr id="5125" name="Rectangle 5"/>
          <p:cNvSpPr>
            <a:spLocks noGrp="1" noChangeArrowheads="1"/>
          </p:cNvSpPr>
          <p:nvPr>
            <p:ph type="body" sz="quarter" idx="3"/>
          </p:nvPr>
        </p:nvSpPr>
        <p:spPr bwMode="auto">
          <a:xfrm>
            <a:off x="814129" y="368830"/>
            <a:ext cx="5802258" cy="22098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GB" noProof="0" smtClean="0"/>
              <a:t>Click to edit Master text styles</a:t>
            </a:r>
          </a:p>
        </p:txBody>
      </p:sp>
      <p:sp>
        <p:nvSpPr>
          <p:cNvPr id="5126" name="doc id"/>
          <p:cNvSpPr>
            <a:spLocks noGrp="1" noChangeArrowheads="1"/>
          </p:cNvSpPr>
          <p:nvPr>
            <p:ph type="ftr" sz="quarter" idx="4"/>
          </p:nvPr>
        </p:nvSpPr>
        <p:spPr bwMode="auto">
          <a:xfrm>
            <a:off x="6616323" y="110588"/>
            <a:ext cx="65" cy="123111"/>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20542">
              <a:defRPr sz="800"/>
            </a:lvl1pPr>
          </a:lstStyle>
          <a:p>
            <a:pPr>
              <a:defRPr/>
            </a:pPr>
            <a:endParaRPr lang="en-ZA" dirty="0"/>
          </a:p>
        </p:txBody>
      </p:sp>
      <p:sp>
        <p:nvSpPr>
          <p:cNvPr id="5127" name="Rectangle 7"/>
          <p:cNvSpPr>
            <a:spLocks noGrp="1" noChangeArrowheads="1"/>
          </p:cNvSpPr>
          <p:nvPr>
            <p:ph type="sldNum" sz="quarter" idx="5"/>
          </p:nvPr>
        </p:nvSpPr>
        <p:spPr bwMode="auto">
          <a:xfrm>
            <a:off x="6075755" y="9559126"/>
            <a:ext cx="540632" cy="184666"/>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20542">
              <a:defRPr sz="1200"/>
            </a:lvl1pPr>
          </a:lstStyle>
          <a:p>
            <a:pPr>
              <a:defRPr/>
            </a:pPr>
            <a:fld id="{0DBCFB3C-62D2-46B2-9E3D-CA10321A93FE}" type="slidenum">
              <a:rPr lang="en-GB"/>
              <a:pPr>
                <a:defRPr/>
              </a:pPr>
              <a:t>‹#›</a:t>
            </a:fld>
            <a:endParaRPr lang="en-GB" dirty="0"/>
          </a:p>
        </p:txBody>
      </p:sp>
      <p:sp>
        <p:nvSpPr>
          <p:cNvPr id="5137" name="McK Separator" hidden="1"/>
          <p:cNvSpPr>
            <a:spLocks noChangeShapeType="1"/>
          </p:cNvSpPr>
          <p:nvPr/>
        </p:nvSpPr>
        <p:spPr bwMode="auto">
          <a:xfrm>
            <a:off x="817309" y="1508706"/>
            <a:ext cx="5205972" cy="0"/>
          </a:xfrm>
          <a:prstGeom prst="line">
            <a:avLst/>
          </a:prstGeom>
          <a:noFill/>
          <a:ln w="9525">
            <a:solidFill>
              <a:schemeClr val="tx1"/>
            </a:solidFill>
            <a:round/>
            <a:headEnd/>
            <a:tailEnd/>
          </a:ln>
          <a:effectLst/>
        </p:spPr>
        <p:txBody>
          <a:bodyPr lIns="91577" tIns="45789" rIns="91577" bIns="45789"/>
          <a:lstStyle/>
          <a:p>
            <a:pPr>
              <a:defRPr/>
            </a:pPr>
            <a:endParaRPr lang="en-ZA" dirty="0"/>
          </a:p>
        </p:txBody>
      </p:sp>
    </p:spTree>
    <p:extLst>
      <p:ext uri="{BB962C8B-B14F-4D97-AF65-F5344CB8AC3E}">
        <p14:creationId xmlns:p14="http://schemas.microsoft.com/office/powerpoint/2010/main" val="379264308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30000"/>
      </a:spcBef>
      <a:spcAft>
        <a:spcPct val="0"/>
      </a:spcAft>
      <a:defRPr sz="1600" b="1" kern="1200">
        <a:solidFill>
          <a:schemeClr val="tx1"/>
        </a:solidFill>
        <a:latin typeface="Arial" charset="0"/>
        <a:ea typeface="+mn-ea"/>
        <a:cs typeface="Arial" charset="0"/>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xfrm>
            <a:off x="6075755" y="9558860"/>
            <a:ext cx="540632" cy="1849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823" eaLnBrk="0" hangingPunct="0">
              <a:defRPr sz="1400">
                <a:solidFill>
                  <a:schemeClr val="bg1"/>
                </a:solidFill>
                <a:latin typeface="Arial" charset="0"/>
                <a:cs typeface="Arial" charset="0"/>
              </a:defRPr>
            </a:lvl1pPr>
            <a:lvl2pPr marL="744064" indent="-286179" defTabSz="907823" eaLnBrk="0" hangingPunct="0">
              <a:defRPr sz="1400">
                <a:solidFill>
                  <a:schemeClr val="bg1"/>
                </a:solidFill>
                <a:latin typeface="Arial" charset="0"/>
                <a:cs typeface="Arial" charset="0"/>
              </a:defRPr>
            </a:lvl2pPr>
            <a:lvl3pPr marL="1144715" indent="-228943" defTabSz="907823" eaLnBrk="0" hangingPunct="0">
              <a:defRPr sz="1400">
                <a:solidFill>
                  <a:schemeClr val="bg1"/>
                </a:solidFill>
                <a:latin typeface="Arial" charset="0"/>
                <a:cs typeface="Arial" charset="0"/>
              </a:defRPr>
            </a:lvl3pPr>
            <a:lvl4pPr marL="1602600" indent="-228943" defTabSz="907823" eaLnBrk="0" hangingPunct="0">
              <a:defRPr sz="1400">
                <a:solidFill>
                  <a:schemeClr val="bg1"/>
                </a:solidFill>
                <a:latin typeface="Arial" charset="0"/>
                <a:cs typeface="Arial" charset="0"/>
              </a:defRPr>
            </a:lvl4pPr>
            <a:lvl5pPr marL="2060486" indent="-228943" defTabSz="907823" eaLnBrk="0" hangingPunct="0">
              <a:defRPr sz="1400">
                <a:solidFill>
                  <a:schemeClr val="bg1"/>
                </a:solidFill>
                <a:latin typeface="Arial" charset="0"/>
                <a:cs typeface="Arial" charset="0"/>
              </a:defRPr>
            </a:lvl5pPr>
            <a:lvl6pPr marL="2518372" indent="-228943" defTabSz="907823" eaLnBrk="0" fontAlgn="base" hangingPunct="0">
              <a:spcBef>
                <a:spcPct val="0"/>
              </a:spcBef>
              <a:spcAft>
                <a:spcPct val="0"/>
              </a:spcAft>
              <a:defRPr sz="1400">
                <a:solidFill>
                  <a:schemeClr val="bg1"/>
                </a:solidFill>
                <a:latin typeface="Arial" charset="0"/>
                <a:cs typeface="Arial" charset="0"/>
              </a:defRPr>
            </a:lvl6pPr>
            <a:lvl7pPr marL="2976258" indent="-228943" defTabSz="907823" eaLnBrk="0" fontAlgn="base" hangingPunct="0">
              <a:spcBef>
                <a:spcPct val="0"/>
              </a:spcBef>
              <a:spcAft>
                <a:spcPct val="0"/>
              </a:spcAft>
              <a:defRPr sz="1400">
                <a:solidFill>
                  <a:schemeClr val="bg1"/>
                </a:solidFill>
                <a:latin typeface="Arial" charset="0"/>
                <a:cs typeface="Arial" charset="0"/>
              </a:defRPr>
            </a:lvl7pPr>
            <a:lvl8pPr marL="3434144" indent="-228943" defTabSz="907823" eaLnBrk="0" fontAlgn="base" hangingPunct="0">
              <a:spcBef>
                <a:spcPct val="0"/>
              </a:spcBef>
              <a:spcAft>
                <a:spcPct val="0"/>
              </a:spcAft>
              <a:defRPr sz="1400">
                <a:solidFill>
                  <a:schemeClr val="bg1"/>
                </a:solidFill>
                <a:latin typeface="Arial" charset="0"/>
                <a:cs typeface="Arial" charset="0"/>
              </a:defRPr>
            </a:lvl8pPr>
            <a:lvl9pPr marL="3892029" indent="-228943" defTabSz="907823" eaLnBrk="0" fontAlgn="base" hangingPunct="0">
              <a:spcBef>
                <a:spcPct val="0"/>
              </a:spcBef>
              <a:spcAft>
                <a:spcPct val="0"/>
              </a:spcAft>
              <a:defRPr sz="1400">
                <a:solidFill>
                  <a:schemeClr val="bg1"/>
                </a:solidFill>
                <a:latin typeface="Arial" charset="0"/>
                <a:cs typeface="Arial" charset="0"/>
              </a:defRPr>
            </a:lvl9pPr>
          </a:lstStyle>
          <a:p>
            <a:pPr eaLnBrk="1" hangingPunct="1"/>
            <a:fld id="{EA69BDDA-B32A-4B9D-87F3-1A1081196A69}" type="slidenum">
              <a:rPr lang="en-GB" altLang="en-US" sz="1200">
                <a:solidFill>
                  <a:schemeClr val="tx1"/>
                </a:solidFill>
              </a:rPr>
              <a:pPr eaLnBrk="1" hangingPunct="1"/>
              <a:t>0</a:t>
            </a:fld>
            <a:endParaRPr lang="en-GB" altLang="en-US" sz="1200">
              <a:solidFill>
                <a:schemeClr val="tx1"/>
              </a:solidFill>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1</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4</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5</a:t>
            </a:fld>
            <a:endParaRPr lang="en-GB"/>
          </a:p>
        </p:txBody>
      </p:sp>
    </p:spTree>
    <p:extLst>
      <p:ext uri="{BB962C8B-B14F-4D97-AF65-F5344CB8AC3E}">
        <p14:creationId xmlns:p14="http://schemas.microsoft.com/office/powerpoint/2010/main" val="8347130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jpeg"/><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3" hidden="1"/>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23638" r:id="rId6" imgW="0" imgH="0" progId="">
                  <p:embed/>
                </p:oleObj>
              </mc:Choice>
              <mc:Fallback>
                <p:oleObj r:id="rId6" imgW="0" imgH="0" progId="">
                  <p:embed/>
                  <p:pic>
                    <p:nvPicPr>
                      <p:cNvPr id="0" name="Rectangle 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t>CONFIDENTIAL</a:t>
              </a:r>
            </a:p>
          </p:txBody>
        </p:sp>
        <p:sp>
          <p:nvSpPr>
            <p:cNvPr id="8" name="McK Document" hidden="1"/>
            <p:cNvSpPr txBox="1">
              <a:spLocks noChangeArrowheads="1"/>
            </p:cNvSpPr>
            <p:nvPr/>
          </p:nvSpPr>
          <p:spPr bwMode="gray">
            <a:xfrm>
              <a:off x="1663" y="3049"/>
              <a:ext cx="3167" cy="124"/>
            </a:xfrm>
            <a:prstGeom prst="rect">
              <a:avLst/>
            </a:prstGeom>
            <a:noFill/>
            <a:ln w="9525">
              <a:noFill/>
              <a:miter lim="800000"/>
              <a:headEnd/>
              <a:tailEnd/>
            </a:ln>
            <a:effectLst/>
          </p:spPr>
          <p:txBody>
            <a:bodyPr lIns="0" tIns="0" rIns="0" bIns="0" anchor="b">
              <a:spAutoFit/>
            </a:bodyPr>
            <a:lstStyle/>
            <a:p>
              <a:pPr defTabSz="933450">
                <a:defRPr/>
              </a:pPr>
              <a:r>
                <a:rPr lang="en-GB" sz="1400" dirty="0"/>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t>Date</a:t>
              </a:r>
            </a:p>
          </p:txBody>
        </p:sp>
        <p:sp>
          <p:nvSpPr>
            <p:cNvPr id="10" name="McK Disclaimer" hidden="1"/>
            <p:cNvSpPr>
              <a:spLocks noChangeArrowheads="1"/>
            </p:cNvSpPr>
            <p:nvPr>
              <p:custDataLst>
                <p:tags r:id="rId3"/>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19150" eaLnBrk="0" hangingPunct="0">
                <a:defRPr/>
              </a:pPr>
              <a:r>
                <a:rPr lang="en-GB" sz="900" dirty="0"/>
                <a:t>This report is solely for the use of client personnel.  No part of it may be circulated, quoted, or reproduced for distribution outside the client organisation without prior written approval from McKinsey &amp; Company. This material was used by McKinsey &amp; Company during an oral </a:t>
              </a:r>
              <a:r>
                <a:rPr lang="en-GB" sz="900" dirty="0" smtClean="0"/>
                <a:t>presentation </a:t>
              </a:r>
              <a:r>
                <a:rPr lang="en-GB" sz="900" dirty="0"/>
                <a:t>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a:defRPr/>
            </a:pPr>
            <a:r>
              <a:rPr lang="en-US" dirty="0">
                <a:latin typeface="Times New Roman" pitchFamily="18" charset="0"/>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Last Modified 13/08/2007 17:38:46 South Africa Standard Time</a:t>
            </a: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Printed 13/08/2007 09:07:26 South Africa Standard Time</a:t>
            </a:r>
          </a:p>
        </p:txBody>
      </p:sp>
      <p:sp>
        <p:nvSpPr>
          <p:cNvPr id="475141" name="Rectangle 5"/>
          <p:cNvSpPr>
            <a:spLocks noGrp="1" noChangeArrowheads="1"/>
          </p:cNvSpPr>
          <p:nvPr>
            <p:ph type="ctrTitle"/>
          </p:nvPr>
        </p:nvSpPr>
        <p:spPr>
          <a:xfrm>
            <a:off x="2693988" y="2757488"/>
            <a:ext cx="5129212" cy="365125"/>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693988" y="3962400"/>
            <a:ext cx="5129212" cy="212725"/>
          </a:xfrm>
        </p:spPr>
        <p:txBody>
          <a:bodyPr/>
          <a:lstStyle>
            <a:lvl1pPr>
              <a:defRPr sz="1400">
                <a:solidFill>
                  <a:schemeClr val="bg1"/>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180F477-E684-461F-B11A-1D98E35496F9}"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204788"/>
            <a:ext cx="2198687" cy="23161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2238" y="204788"/>
            <a:ext cx="6445250" cy="231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2F1CF901-C90A-4678-82B3-75D3291CE90C}"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6236A0D-6FF0-44A4-B06F-E01A2E07206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5" y="4319588"/>
            <a:ext cx="7616825" cy="133508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08025" y="2849563"/>
            <a:ext cx="7616825" cy="14700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C3D4811-8578-40B9-A419-0634C106A40B}"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5413" y="1298575"/>
            <a:ext cx="43195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7400" y="1298575"/>
            <a:ext cx="4321175"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9916D69B-3475-4B4C-BA0D-A46ED5A1F434}"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5"/>
            <a:ext cx="8066088" cy="1119188"/>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47675" y="1504950"/>
            <a:ext cx="3959225"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675" y="2132013"/>
            <a:ext cx="3959225"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552950" y="1504950"/>
            <a:ext cx="3960813"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15EEB496-3712-47C6-9DD1-14A0F2046982}"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C78467AC-4A63-4130-B146-4D317AF49437}"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3220B9AC-F719-4FFE-9059-068EB5F9069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1138237"/>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03613" y="268288"/>
            <a:ext cx="5010150" cy="5735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47675" y="1406525"/>
            <a:ext cx="2947988" cy="4597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0B3DA58-3895-4B65-86D9-207B9AAE737B}"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705350"/>
            <a:ext cx="5376863" cy="555625"/>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33D403E-F7AB-4BF4-A7B4-B825A6ABCCF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miolo1 fundo branco"/>
          <p:cNvPicPr>
            <a:picLocks noChangeArrowheads="1"/>
          </p:cNvPicPr>
          <p:nvPr>
            <p:custDataLst>
              <p:tags r:id="rId14"/>
            </p:custDataLst>
          </p:nvPr>
        </p:nvPicPr>
        <p:blipFill>
          <a:blip r:embed="rId19"/>
          <a:srcRect/>
          <a:stretch>
            <a:fillRect/>
          </a:stretch>
        </p:blipFill>
        <p:spPr bwMode="auto">
          <a:xfrm>
            <a:off x="1588" y="-3175"/>
            <a:ext cx="9144000" cy="6858000"/>
          </a:xfrm>
          <a:prstGeom prst="rect">
            <a:avLst/>
          </a:prstGeom>
          <a:noFill/>
          <a:ln w="9525">
            <a:noFill/>
            <a:miter lim="800000"/>
            <a:headEnd/>
            <a:tailEnd/>
          </a:ln>
        </p:spPr>
      </p:pic>
      <p:sp>
        <p:nvSpPr>
          <p:cNvPr id="1029" name="Rectangle 4"/>
          <p:cNvSpPr>
            <a:spLocks noGrp="1" noChangeArrowheads="1"/>
          </p:cNvSpPr>
          <p:nvPr>
            <p:ph type="title"/>
            <p:custDataLst>
              <p:tags r:id="rId15"/>
            </p:custDataLst>
          </p:nvPr>
        </p:nvSpPr>
        <p:spPr bwMode="gray">
          <a:xfrm>
            <a:off x="122238" y="204788"/>
            <a:ext cx="8793162"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0" name="Rectangle 5"/>
          <p:cNvSpPr>
            <a:spLocks noGrp="1" noChangeArrowheads="1"/>
          </p:cNvSpPr>
          <p:nvPr>
            <p:ph type="body" idx="1"/>
            <p:custDataLst>
              <p:tags r:id="rId16"/>
            </p:custDataLst>
          </p:nvPr>
        </p:nvSpPr>
        <p:spPr bwMode="gray">
          <a:xfrm>
            <a:off x="125413" y="1298575"/>
            <a:ext cx="8793162"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grpSp>
        <p:nvGrpSpPr>
          <p:cNvPr id="1031" name="McK Slide Elements"/>
          <p:cNvGrpSpPr>
            <a:grpSpLocks/>
          </p:cNvGrpSpPr>
          <p:nvPr/>
        </p:nvGrpSpPr>
        <p:grpSpPr bwMode="auto">
          <a:xfrm>
            <a:off x="125413" y="542925"/>
            <a:ext cx="8793162" cy="6288088"/>
            <a:chOff x="77" y="335"/>
            <a:chExt cx="5429" cy="3882"/>
          </a:xfrm>
        </p:grpSpPr>
        <p:sp>
          <p:nvSpPr>
            <p:cNvPr id="474119"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2813">
                <a:defRPr/>
              </a:pPr>
              <a:r>
                <a:rPr lang="en-GB" sz="1600" dirty="0"/>
                <a:t>Unit of measure</a:t>
              </a:r>
            </a:p>
          </p:txBody>
        </p:sp>
        <p:sp>
          <p:nvSpPr>
            <p:cNvPr id="474120"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4200" indent="-584200" defTabSz="912813">
                <a:tabLst>
                  <a:tab pos="544513" algn="r"/>
                </a:tabLst>
                <a:defRPr/>
              </a:pPr>
              <a:r>
                <a:rPr lang="en-GB" sz="1200" dirty="0">
                  <a:solidFill>
                    <a:srgbClr val="000000"/>
                  </a:solidFill>
                </a:rPr>
                <a:t>	*	Footnote</a:t>
              </a:r>
            </a:p>
            <a:p>
              <a:pPr marL="584200" indent="-584200" defTabSz="912813">
                <a:spcBef>
                  <a:spcPct val="20000"/>
                </a:spcBef>
                <a:tabLst>
                  <a:tab pos="544513" algn="r"/>
                </a:tabLst>
                <a:defRPr/>
              </a:pPr>
              <a:r>
                <a:rPr lang="en-GB" sz="1200" dirty="0">
                  <a:solidFill>
                    <a:srgbClr val="000000"/>
                  </a:solidFill>
                </a:rPr>
                <a:t>Source:		Source</a:t>
              </a:r>
            </a:p>
          </p:txBody>
        </p:sp>
      </p:grpSp>
      <p:sp>
        <p:nvSpPr>
          <p:cNvPr id="474121" name="pg num"/>
          <p:cNvSpPr>
            <a:spLocks noGrp="1" noChangeArrowheads="1"/>
          </p:cNvSpPr>
          <p:nvPr>
            <p:ph type="sldNum" sz="quarter" idx="4"/>
            <p:custDataLst>
              <p:tags r:id="rId17"/>
            </p:custDataLst>
          </p:nvPr>
        </p:nvSpPr>
        <p:spPr bwMode="gray">
          <a:xfrm>
            <a:off x="6858000" y="6611938"/>
            <a:ext cx="862013"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A6A97AB8-2F38-4491-8F81-2B0B57542E0E}" type="slidenum">
              <a:rPr lang="en-GB"/>
              <a:pPr>
                <a:defRPr/>
              </a:pPr>
              <a:t>‹#›</a:t>
            </a:fld>
            <a:endParaRPr lang="en-GB" dirty="0"/>
          </a:p>
        </p:txBody>
      </p:sp>
      <p:graphicFrame>
        <p:nvGraphicFramePr>
          <p:cNvPr id="1026" name="Rectangle 10" hidden="1"/>
          <p:cNvGraphicFramePr>
            <a:graphicFrameLocks/>
          </p:cNvGraphicFramePr>
          <p:nvPr>
            <p:custDataLst>
              <p:tags r:id="rId18"/>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110" r:id="rId20" imgW="0" imgH="0" progId="">
                  <p:embed/>
                </p:oleObj>
              </mc:Choice>
              <mc:Fallback>
                <p:oleObj r:id="rId20" imgW="0" imgH="0" progId="">
                  <p:embed/>
                  <p:pic>
                    <p:nvPicPr>
                      <p:cNvPr id="0" name="Rectangle 10"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81"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1900" b="1">
          <a:solidFill>
            <a:schemeClr val="bg1"/>
          </a:solidFill>
          <a:latin typeface="+mj-lt"/>
          <a:ea typeface="+mj-ea"/>
          <a:cs typeface="+mj-cs"/>
        </a:defRPr>
      </a:lvl1pPr>
      <a:lvl2pPr algn="l" defTabSz="912813" rtl="0" eaLnBrk="0" fontAlgn="base" hangingPunct="0">
        <a:spcBef>
          <a:spcPct val="0"/>
        </a:spcBef>
        <a:spcAft>
          <a:spcPct val="0"/>
        </a:spcAft>
        <a:defRPr sz="1900" b="1">
          <a:solidFill>
            <a:schemeClr val="bg1"/>
          </a:solidFill>
          <a:latin typeface="Arial" charset="0"/>
        </a:defRPr>
      </a:lvl2pPr>
      <a:lvl3pPr algn="l" defTabSz="912813" rtl="0" eaLnBrk="0" fontAlgn="base" hangingPunct="0">
        <a:spcBef>
          <a:spcPct val="0"/>
        </a:spcBef>
        <a:spcAft>
          <a:spcPct val="0"/>
        </a:spcAft>
        <a:defRPr sz="1900" b="1">
          <a:solidFill>
            <a:schemeClr val="bg1"/>
          </a:solidFill>
          <a:latin typeface="Arial" charset="0"/>
        </a:defRPr>
      </a:lvl3pPr>
      <a:lvl4pPr algn="l" defTabSz="912813" rtl="0" eaLnBrk="0" fontAlgn="base" hangingPunct="0">
        <a:spcBef>
          <a:spcPct val="0"/>
        </a:spcBef>
        <a:spcAft>
          <a:spcPct val="0"/>
        </a:spcAft>
        <a:defRPr sz="1900" b="1">
          <a:solidFill>
            <a:schemeClr val="bg1"/>
          </a:solidFill>
          <a:latin typeface="Arial" charset="0"/>
        </a:defRPr>
      </a:lvl4pPr>
      <a:lvl5pPr algn="l" defTabSz="912813" rtl="0" eaLnBrk="0" fontAlgn="base" hangingPunct="0">
        <a:spcBef>
          <a:spcPct val="0"/>
        </a:spcBef>
        <a:spcAft>
          <a:spcPct val="0"/>
        </a:spcAft>
        <a:defRPr sz="1900" b="1">
          <a:solidFill>
            <a:schemeClr val="bg1"/>
          </a:solidFill>
          <a:latin typeface="Arial" charset="0"/>
        </a:defRPr>
      </a:lvl5pPr>
      <a:lvl6pPr marL="457200" algn="l" defTabSz="912813" rtl="0" fontAlgn="base">
        <a:spcBef>
          <a:spcPct val="0"/>
        </a:spcBef>
        <a:spcAft>
          <a:spcPct val="0"/>
        </a:spcAft>
        <a:defRPr sz="1900" b="1">
          <a:solidFill>
            <a:schemeClr val="bg1"/>
          </a:solidFill>
          <a:latin typeface="Arial" charset="0"/>
        </a:defRPr>
      </a:lvl6pPr>
      <a:lvl7pPr marL="914400" algn="l" defTabSz="912813" rtl="0" fontAlgn="base">
        <a:spcBef>
          <a:spcPct val="0"/>
        </a:spcBef>
        <a:spcAft>
          <a:spcPct val="0"/>
        </a:spcAft>
        <a:defRPr sz="1900" b="1">
          <a:solidFill>
            <a:schemeClr val="bg1"/>
          </a:solidFill>
          <a:latin typeface="Arial" charset="0"/>
        </a:defRPr>
      </a:lvl7pPr>
      <a:lvl8pPr marL="1371600" algn="l" defTabSz="912813" rtl="0" fontAlgn="base">
        <a:spcBef>
          <a:spcPct val="0"/>
        </a:spcBef>
        <a:spcAft>
          <a:spcPct val="0"/>
        </a:spcAft>
        <a:defRPr sz="1900" b="1">
          <a:solidFill>
            <a:schemeClr val="bg1"/>
          </a:solidFill>
          <a:latin typeface="Arial" charset="0"/>
        </a:defRPr>
      </a:lvl8pPr>
      <a:lvl9pPr marL="1828800" algn="l" defTabSz="912813" rtl="0" fontAlgn="base">
        <a:spcBef>
          <a:spcPct val="0"/>
        </a:spcBef>
        <a:spcAft>
          <a:spcPct val="0"/>
        </a:spcAft>
        <a:defRPr sz="1900"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7638" indent="-146050"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1625" indent="-152400"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1325" indent="-138113"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509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081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653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225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98986" y="2584345"/>
            <a:ext cx="8045068" cy="634806"/>
          </a:xfrm>
          <a:ln w="9525"/>
        </p:spPr>
        <p:txBody>
          <a:bodyPr>
            <a:normAutofit fontScale="90000"/>
          </a:bodyPr>
          <a:lstStyle/>
          <a:p>
            <a:pPr algn="ctr">
              <a:defRPr/>
            </a:pPr>
            <a:r>
              <a:rPr lang="en-ZA" sz="3900" b="1" dirty="0" smtClean="0"/>
              <a:t>Annexure G: Case </a:t>
            </a:r>
            <a:r>
              <a:rPr lang="en-ZA" sz="3900" b="1" dirty="0" smtClean="0"/>
              <a:t>Study </a:t>
            </a:r>
            <a:r>
              <a:rPr lang="en-ZA" sz="3900" b="1" dirty="0"/>
              <a:t/>
            </a:r>
            <a:br>
              <a:rPr lang="en-ZA" sz="3900" b="1" dirty="0"/>
            </a:br>
            <a:r>
              <a:rPr lang="en-ZA" sz="3900" b="1" dirty="0"/>
              <a:t/>
            </a:r>
            <a:br>
              <a:rPr lang="en-ZA" sz="3900" b="1" dirty="0"/>
            </a:br>
            <a:r>
              <a:rPr lang="en-ZA" sz="3900" b="1" dirty="0"/>
              <a:t/>
            </a:r>
            <a:br>
              <a:rPr lang="en-ZA" sz="3900" b="1" dirty="0"/>
            </a:br>
            <a:r>
              <a:rPr lang="en-ZA" sz="3900" b="1" dirty="0"/>
              <a:t/>
            </a:r>
            <a:br>
              <a:rPr lang="en-ZA" sz="3900" b="1" dirty="0"/>
            </a:br>
            <a:r>
              <a:rPr lang="en-ZA" sz="3900" b="1" dirty="0"/>
              <a:t/>
            </a:r>
            <a:br>
              <a:rPr lang="en-ZA" sz="3900" b="1" dirty="0"/>
            </a:br>
            <a:endParaRPr lang="en-GB" sz="3900" b="1" dirty="0"/>
          </a:p>
        </p:txBody>
      </p:sp>
      <p:sp>
        <p:nvSpPr>
          <p:cNvPr id="3075" name="Rectangle 3"/>
          <p:cNvSpPr>
            <a:spLocks noGrp="1" noChangeArrowheads="1"/>
          </p:cNvSpPr>
          <p:nvPr>
            <p:ph type="subTitle" idx="1"/>
          </p:nvPr>
        </p:nvSpPr>
        <p:spPr>
          <a:xfrm>
            <a:off x="607452" y="3312285"/>
            <a:ext cx="7172262" cy="553998"/>
          </a:xfrm>
          <a:ln w="9525"/>
        </p:spPr>
        <p:txBody>
          <a:bodyPr/>
          <a:lstStyle/>
          <a:p>
            <a:pPr eaLnBrk="1" hangingPunct="1"/>
            <a:r>
              <a:rPr lang="en-GB" altLang="en-US" sz="3600" dirty="0" smtClean="0"/>
              <a:t>Valuation Advice</a:t>
            </a:r>
          </a:p>
        </p:txBody>
      </p:sp>
    </p:spTree>
    <p:extLst>
      <p:ext uri="{BB962C8B-B14F-4D97-AF65-F5344CB8AC3E}">
        <p14:creationId xmlns:p14="http://schemas.microsoft.com/office/powerpoint/2010/main" val="2997281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smtClean="0">
                <a:solidFill>
                  <a:schemeClr val="accent3"/>
                </a:solidFill>
                <a:latin typeface="Arial" charset="0"/>
                <a:cs typeface="Arial" charset="0"/>
              </a:rPr>
              <a:t>Introduction</a:t>
            </a:r>
            <a:endParaRPr lang="en-GB" sz="2400" dirty="0">
              <a:solidFill>
                <a:schemeClr val="accent3"/>
              </a:solidFill>
              <a:latin typeface="Arial" charset="0"/>
              <a:cs typeface="Arial" charset="0"/>
            </a:endParaRPr>
          </a:p>
        </p:txBody>
      </p:sp>
      <p:sp>
        <p:nvSpPr>
          <p:cNvPr id="1007619" name="Rectangle 3"/>
          <p:cNvSpPr>
            <a:spLocks noGrp="1" noChangeArrowheads="1"/>
          </p:cNvSpPr>
          <p:nvPr>
            <p:ph type="body" idx="1"/>
          </p:nvPr>
        </p:nvSpPr>
        <p:spPr>
          <a:xfrm>
            <a:off x="210033" y="967831"/>
            <a:ext cx="8751405" cy="5539978"/>
          </a:xfrm>
          <a:noFill/>
          <a:ln w="9525">
            <a:noFill/>
            <a:miter lim="800000"/>
            <a:headEnd/>
            <a:tailEnd/>
          </a:ln>
        </p:spPr>
        <p:txBody>
          <a:bodyPr vert="horz" wrap="square" lIns="0" tIns="0" rIns="0" bIns="0" numCol="1" anchor="t" anchorCtr="0" compatLnSpc="1">
            <a:prstTxWarp prst="textNoShape">
              <a:avLst/>
            </a:prstTxWarp>
            <a:spAutoFit/>
          </a:bodyPr>
          <a:lstStyle/>
          <a:p>
            <a:pPr>
              <a:lnSpc>
                <a:spcPct val="150000"/>
              </a:lnSpc>
            </a:pPr>
            <a:r>
              <a:rPr lang="en-ZA" sz="2000" dirty="0" smtClean="0"/>
              <a:t>The case study follows on the submission for Category 1: Forensic Investigation Services</a:t>
            </a:r>
          </a:p>
          <a:p>
            <a:pPr>
              <a:lnSpc>
                <a:spcPct val="150000"/>
              </a:lnSpc>
            </a:pPr>
            <a:r>
              <a:rPr lang="en-ZA" sz="2000" dirty="0" smtClean="0"/>
              <a:t>Following the background of the case study, the following needs to be addressed:</a:t>
            </a:r>
          </a:p>
          <a:p>
            <a:pPr marL="627063" lvl="1" indent="-265113">
              <a:lnSpc>
                <a:spcPct val="150000"/>
              </a:lnSpc>
            </a:pPr>
            <a:r>
              <a:rPr lang="en-ZA" sz="2000" dirty="0" smtClean="0"/>
              <a:t>Collections action plans</a:t>
            </a:r>
          </a:p>
          <a:p>
            <a:pPr marL="627063" lvl="1" indent="-265113">
              <a:lnSpc>
                <a:spcPct val="150000"/>
              </a:lnSpc>
            </a:pPr>
            <a:r>
              <a:rPr lang="en-ZA" sz="2000" dirty="0" smtClean="0"/>
              <a:t>Preservation of assets</a:t>
            </a:r>
          </a:p>
          <a:p>
            <a:pPr marL="627063" lvl="1" indent="-265113">
              <a:lnSpc>
                <a:spcPct val="150000"/>
              </a:lnSpc>
            </a:pPr>
            <a:r>
              <a:rPr lang="en-ZA" sz="2000" dirty="0" smtClean="0"/>
              <a:t>Asset valuations</a:t>
            </a:r>
          </a:p>
          <a:p>
            <a:pPr marL="627063" lvl="1" indent="-265113">
              <a:lnSpc>
                <a:spcPct val="150000"/>
              </a:lnSpc>
            </a:pPr>
            <a:r>
              <a:rPr lang="en-ZA" sz="2000" dirty="0" smtClean="0"/>
              <a:t>Skills transfer</a:t>
            </a:r>
          </a:p>
          <a:p>
            <a:pPr marL="342900" lvl="1" indent="-342900">
              <a:lnSpc>
                <a:spcPct val="150000"/>
              </a:lnSpc>
              <a:buClrTx/>
            </a:pPr>
            <a:r>
              <a:rPr lang="en-US" sz="2000" dirty="0"/>
              <a:t>You are required to draft a </a:t>
            </a:r>
            <a:r>
              <a:rPr lang="en-US" sz="2000" dirty="0" smtClean="0"/>
              <a:t>presentation of </a:t>
            </a:r>
            <a:r>
              <a:rPr lang="en-US" sz="2000" b="1" dirty="0">
                <a:solidFill>
                  <a:srgbClr val="FF0000"/>
                </a:solidFill>
              </a:rPr>
              <a:t>no more than 10 slides </a:t>
            </a:r>
            <a:r>
              <a:rPr lang="en-US" sz="2000" dirty="0"/>
              <a:t>with </a:t>
            </a:r>
            <a:r>
              <a:rPr lang="en-US" sz="2000" dirty="0" smtClean="0"/>
              <a:t>a handout for the technical team to evaluate</a:t>
            </a:r>
            <a:endParaRPr lang="en-US" sz="2000" dirty="0"/>
          </a:p>
          <a:p>
            <a:pPr marL="342900" lvl="1" indent="-342900">
              <a:lnSpc>
                <a:spcPct val="150000"/>
              </a:lnSpc>
              <a:buClrTx/>
            </a:pPr>
            <a:endParaRPr lang="en-ZA" sz="2000" dirty="0"/>
          </a:p>
          <a:p>
            <a:pPr>
              <a:lnSpc>
                <a:spcPct val="150000"/>
              </a:lnSpc>
            </a:pPr>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611696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2238" y="164585"/>
            <a:ext cx="8793162" cy="369332"/>
          </a:xfrm>
        </p:spPr>
        <p:txBody>
          <a:bodyPr/>
          <a:lstStyle/>
          <a:p>
            <a:r>
              <a:rPr lang="en-ZA" altLang="en-US" sz="2400" dirty="0" smtClean="0">
                <a:solidFill>
                  <a:schemeClr val="accent3"/>
                </a:solidFill>
              </a:rPr>
              <a:t>Case Study: Description of business entity </a:t>
            </a:r>
          </a:p>
        </p:txBody>
      </p:sp>
      <p:sp>
        <p:nvSpPr>
          <p:cNvPr id="3" name="Content Placeholder 2"/>
          <p:cNvSpPr>
            <a:spLocks noGrp="1"/>
          </p:cNvSpPr>
          <p:nvPr>
            <p:ph idx="1"/>
          </p:nvPr>
        </p:nvSpPr>
        <p:spPr>
          <a:xfrm>
            <a:off x="264222" y="928080"/>
            <a:ext cx="8398237" cy="5124480"/>
          </a:xfrm>
        </p:spPr>
        <p:txBody>
          <a:bodyPr/>
          <a:lstStyle/>
          <a:p>
            <a:pPr>
              <a:lnSpc>
                <a:spcPct val="150000"/>
              </a:lnSpc>
              <a:defRPr/>
            </a:pPr>
            <a:r>
              <a:rPr lang="en-ZA" sz="1850" dirty="0"/>
              <a:t>Company </a:t>
            </a:r>
            <a:r>
              <a:rPr lang="en-ZA" sz="1850" dirty="0" smtClean="0"/>
              <a:t>X is a </a:t>
            </a:r>
            <a:r>
              <a:rPr lang="en-ZA" sz="1850" dirty="0"/>
              <a:t>clearing </a:t>
            </a:r>
            <a:r>
              <a:rPr lang="en-ZA" sz="1850" dirty="0" smtClean="0"/>
              <a:t>agent/importer/courier</a:t>
            </a:r>
          </a:p>
          <a:p>
            <a:pPr marL="0" indent="0">
              <a:lnSpc>
                <a:spcPct val="150000"/>
              </a:lnSpc>
              <a:buNone/>
              <a:defRPr/>
            </a:pPr>
            <a:endParaRPr lang="en-ZA" sz="1850" dirty="0" smtClean="0"/>
          </a:p>
          <a:p>
            <a:pPr>
              <a:lnSpc>
                <a:spcPct val="150000"/>
              </a:lnSpc>
              <a:defRPr/>
            </a:pPr>
            <a:r>
              <a:rPr lang="en-ZA" sz="1850" dirty="0" smtClean="0"/>
              <a:t>Company X  - is utilising fronting </a:t>
            </a:r>
            <a:r>
              <a:rPr lang="en-ZA" sz="1850" dirty="0"/>
              <a:t>companies (</a:t>
            </a:r>
            <a:r>
              <a:rPr lang="en-ZA" sz="1850" dirty="0" smtClean="0"/>
              <a:t>Special purpose vehicles – </a:t>
            </a:r>
          </a:p>
          <a:p>
            <a:pPr marL="361950" indent="-361950">
              <a:lnSpc>
                <a:spcPct val="150000"/>
              </a:lnSpc>
              <a:buNone/>
              <a:defRPr/>
            </a:pPr>
            <a:r>
              <a:rPr lang="en-ZA" sz="1850" dirty="0"/>
              <a:t>	</a:t>
            </a:r>
            <a:r>
              <a:rPr lang="en-ZA" sz="1850" dirty="0" smtClean="0"/>
              <a:t>SPV ‘s) to </a:t>
            </a:r>
            <a:r>
              <a:rPr lang="en-ZA" sz="1850" dirty="0"/>
              <a:t>inflate forex </a:t>
            </a:r>
            <a:r>
              <a:rPr lang="en-ZA" sz="1850" dirty="0" smtClean="0"/>
              <a:t>purchases through:</a:t>
            </a:r>
            <a:endParaRPr lang="en-ZA" sz="1850" dirty="0"/>
          </a:p>
          <a:p>
            <a:pPr marL="635000" lvl="4" indent="-273050">
              <a:lnSpc>
                <a:spcPct val="150000"/>
              </a:lnSpc>
              <a:buSzPct val="120000"/>
              <a:defRPr/>
            </a:pPr>
            <a:r>
              <a:rPr lang="en-ZA" sz="1850" dirty="0" smtClean="0"/>
              <a:t>paying </a:t>
            </a:r>
            <a:r>
              <a:rPr lang="en-ZA" sz="1850" dirty="0"/>
              <a:t>imports that were originally undervalued when cleared by </a:t>
            </a:r>
            <a:r>
              <a:rPr lang="en-ZA" sz="1850" dirty="0" smtClean="0"/>
              <a:t>Customs </a:t>
            </a:r>
            <a:r>
              <a:rPr lang="en-ZA" sz="1850" dirty="0"/>
              <a:t>or</a:t>
            </a:r>
          </a:p>
          <a:p>
            <a:pPr marL="635000" lvl="4" indent="-273050">
              <a:lnSpc>
                <a:spcPct val="150000"/>
              </a:lnSpc>
              <a:buSzPct val="120000"/>
              <a:defRPr/>
            </a:pPr>
            <a:r>
              <a:rPr lang="en-ZA" sz="1850" dirty="0"/>
              <a:t>export money outside </a:t>
            </a:r>
            <a:r>
              <a:rPr lang="en-ZA" sz="1850" dirty="0" smtClean="0"/>
              <a:t>RSA </a:t>
            </a:r>
            <a:r>
              <a:rPr lang="en-ZA" sz="1850" dirty="0"/>
              <a:t>via fraudulent declaration of imports to various banking </a:t>
            </a:r>
            <a:r>
              <a:rPr lang="en-ZA" sz="1850" dirty="0" smtClean="0"/>
              <a:t>institutions</a:t>
            </a:r>
          </a:p>
          <a:p>
            <a:pPr marL="635000" lvl="4" indent="-273050">
              <a:lnSpc>
                <a:spcPct val="150000"/>
              </a:lnSpc>
              <a:buSzPct val="120000"/>
              <a:defRPr/>
            </a:pPr>
            <a:endParaRPr lang="en-ZA" sz="1850" dirty="0"/>
          </a:p>
          <a:p>
            <a:pPr marL="482600" lvl="3" indent="-273050">
              <a:lnSpc>
                <a:spcPct val="150000"/>
              </a:lnSpc>
              <a:buSzPct val="120000"/>
              <a:defRPr/>
            </a:pPr>
            <a:r>
              <a:rPr lang="en-ZA" sz="1850" dirty="0" smtClean="0"/>
              <a:t>SARS believes that the sole director of company X is using the identities of various employees in Company X to register companies as importers. Most of these companies import textiles.   </a:t>
            </a:r>
            <a:endParaRPr lang="en-ZA" sz="1850" dirty="0"/>
          </a:p>
        </p:txBody>
      </p:sp>
    </p:spTree>
    <p:extLst>
      <p:ext uri="{BB962C8B-B14F-4D97-AF65-F5344CB8AC3E}">
        <p14:creationId xmlns:p14="http://schemas.microsoft.com/office/powerpoint/2010/main" val="2179032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smtClean="0"/>
              <a:t>Background to the forensic investigation</a:t>
            </a:r>
            <a:endParaRPr lang="en-ZA" dirty="0"/>
          </a:p>
        </p:txBody>
      </p:sp>
      <p:sp>
        <p:nvSpPr>
          <p:cNvPr id="3" name="Content Placeholder 2"/>
          <p:cNvSpPr>
            <a:spLocks noGrp="1"/>
          </p:cNvSpPr>
          <p:nvPr>
            <p:ph idx="1"/>
          </p:nvPr>
        </p:nvSpPr>
        <p:spPr>
          <a:xfrm>
            <a:off x="125413" y="1298575"/>
            <a:ext cx="8793162" cy="5324535"/>
          </a:xfrm>
        </p:spPr>
        <p:txBody>
          <a:bodyPr/>
          <a:lstStyle/>
          <a:p>
            <a:pPr>
              <a:lnSpc>
                <a:spcPct val="150000"/>
              </a:lnSpc>
            </a:pPr>
            <a:r>
              <a:rPr lang="en-ZA" sz="2000" dirty="0" smtClean="0"/>
              <a:t>Following the preliminary prioritisation, </a:t>
            </a:r>
            <a:r>
              <a:rPr lang="en-ZA" sz="2000" dirty="0"/>
              <a:t>Company </a:t>
            </a:r>
            <a:r>
              <a:rPr lang="en-ZA" sz="2000" dirty="0" smtClean="0"/>
              <a:t>X, the two individuals and 36 importers are </a:t>
            </a:r>
            <a:r>
              <a:rPr lang="en-ZA" sz="2000" dirty="0"/>
              <a:t>part of the </a:t>
            </a:r>
            <a:r>
              <a:rPr lang="en-ZA" sz="2000" dirty="0" smtClean="0"/>
              <a:t>initial scope </a:t>
            </a:r>
            <a:r>
              <a:rPr lang="en-ZA" sz="2000" dirty="0"/>
              <a:t>of the </a:t>
            </a:r>
            <a:r>
              <a:rPr lang="en-ZA" sz="2000" dirty="0" smtClean="0"/>
              <a:t>project (6 months)</a:t>
            </a:r>
            <a:endParaRPr lang="en-ZA" sz="2000" dirty="0"/>
          </a:p>
          <a:p>
            <a:pPr marL="0" indent="0">
              <a:lnSpc>
                <a:spcPct val="150000"/>
              </a:lnSpc>
              <a:buNone/>
            </a:pPr>
            <a:endParaRPr lang="en-ZA" sz="2000" dirty="0" smtClean="0"/>
          </a:p>
          <a:p>
            <a:pPr marL="0" indent="0">
              <a:lnSpc>
                <a:spcPct val="150000"/>
              </a:lnSpc>
              <a:buNone/>
            </a:pPr>
            <a:r>
              <a:rPr lang="en-ZA" sz="2000" dirty="0" smtClean="0"/>
              <a:t>     </a:t>
            </a:r>
            <a:r>
              <a:rPr lang="en-ZA" sz="2000" u="sng" dirty="0" smtClean="0"/>
              <a:t>To </a:t>
            </a:r>
            <a:r>
              <a:rPr lang="en-ZA" sz="2000" u="sng" dirty="0"/>
              <a:t>date SARS has verified the following:</a:t>
            </a:r>
          </a:p>
          <a:p>
            <a:pPr>
              <a:lnSpc>
                <a:spcPct val="150000"/>
              </a:lnSpc>
            </a:pPr>
            <a:r>
              <a:rPr lang="en-ZA" sz="2000" dirty="0" smtClean="0"/>
              <a:t>Funds </a:t>
            </a:r>
            <a:r>
              <a:rPr lang="en-ZA" sz="2000" dirty="0"/>
              <a:t>are transferred from RSA to an export country, on the import of goods into South Africa</a:t>
            </a:r>
          </a:p>
          <a:p>
            <a:pPr>
              <a:lnSpc>
                <a:spcPct val="150000"/>
              </a:lnSpc>
            </a:pPr>
            <a:r>
              <a:rPr lang="en-ZA" sz="2000" dirty="0"/>
              <a:t>Some of the imports are:</a:t>
            </a:r>
          </a:p>
          <a:p>
            <a:pPr marL="712788" lvl="2" indent="-350838">
              <a:lnSpc>
                <a:spcPct val="150000"/>
              </a:lnSpc>
            </a:pPr>
            <a:r>
              <a:rPr lang="en-ZA" sz="2000" dirty="0"/>
              <a:t>Legitimate</a:t>
            </a:r>
          </a:p>
          <a:p>
            <a:pPr marL="712788" lvl="2" indent="-350838">
              <a:lnSpc>
                <a:spcPct val="150000"/>
              </a:lnSpc>
            </a:pPr>
            <a:r>
              <a:rPr lang="en-ZA" sz="2000" dirty="0"/>
              <a:t>Some imports do not exist </a:t>
            </a:r>
          </a:p>
          <a:p>
            <a:pPr marL="712788" lvl="2" indent="-350838">
              <a:lnSpc>
                <a:spcPct val="150000"/>
              </a:lnSpc>
            </a:pPr>
            <a:r>
              <a:rPr lang="en-ZA" sz="2000" dirty="0"/>
              <a:t>Some imports are undervalued – value declared at Customs less than forex purchased as payment for goods</a:t>
            </a:r>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3</a:t>
            </a:fld>
            <a:endParaRPr lang="en-GB" dirty="0"/>
          </a:p>
        </p:txBody>
      </p:sp>
    </p:spTree>
    <p:extLst>
      <p:ext uri="{BB962C8B-B14F-4D97-AF65-F5344CB8AC3E}">
        <p14:creationId xmlns:p14="http://schemas.microsoft.com/office/powerpoint/2010/main" val="40434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smtClean="0">
                <a:solidFill>
                  <a:schemeClr val="accent3"/>
                </a:solidFill>
                <a:latin typeface="Arial" charset="0"/>
                <a:cs typeface="Arial" charset="0"/>
              </a:rPr>
              <a:t>Forensic investigation (ongoing)</a:t>
            </a:r>
            <a:endParaRPr lang="en-GB" sz="2400" dirty="0">
              <a:solidFill>
                <a:schemeClr val="accent3"/>
              </a:solidFill>
              <a:latin typeface="Arial" charset="0"/>
              <a:cs typeface="Arial" charset="0"/>
            </a:endParaRPr>
          </a:p>
        </p:txBody>
      </p:sp>
      <p:sp>
        <p:nvSpPr>
          <p:cNvPr id="1007619" name="Rectangle 3"/>
          <p:cNvSpPr>
            <a:spLocks noGrp="1" noChangeArrowheads="1"/>
          </p:cNvSpPr>
          <p:nvPr>
            <p:ph type="body" idx="1"/>
          </p:nvPr>
        </p:nvSpPr>
        <p:spPr>
          <a:xfrm>
            <a:off x="233917" y="872139"/>
            <a:ext cx="8727522" cy="6420989"/>
          </a:xfrm>
          <a:noFill/>
          <a:ln w="9525">
            <a:noFill/>
            <a:miter lim="800000"/>
            <a:headEnd/>
            <a:tailEnd/>
          </a:ln>
        </p:spPr>
        <p:txBody>
          <a:bodyPr vert="horz" wrap="square" lIns="0" tIns="0" rIns="0" bIns="0" numCol="1" anchor="t" anchorCtr="0" compatLnSpc="1">
            <a:prstTxWarp prst="textNoShape">
              <a:avLst/>
            </a:prstTxWarp>
            <a:spAutoFit/>
          </a:bodyPr>
          <a:lstStyle/>
          <a:p>
            <a:pPr marL="361950" indent="-361950">
              <a:lnSpc>
                <a:spcPct val="150000"/>
              </a:lnSpc>
              <a:buNone/>
            </a:pPr>
            <a:r>
              <a:rPr lang="en-ZA" sz="2000" b="1" dirty="0" smtClean="0"/>
              <a:t>1.	Information gathering </a:t>
            </a:r>
            <a:endParaRPr lang="en-ZA" sz="2000" b="1" dirty="0"/>
          </a:p>
          <a:p>
            <a:pPr marL="635000" lvl="4" indent="-273050">
              <a:lnSpc>
                <a:spcPct val="150000"/>
              </a:lnSpc>
              <a:buSzPct val="120000"/>
            </a:pPr>
            <a:r>
              <a:rPr lang="en-ZA" sz="1850" dirty="0" smtClean="0"/>
              <a:t>Open source and system searches (including </a:t>
            </a:r>
            <a:r>
              <a:rPr lang="en-ZA" sz="1850" dirty="0" err="1" smtClean="0"/>
              <a:t>Deedsearch</a:t>
            </a:r>
            <a:r>
              <a:rPr lang="en-ZA" sz="1850" dirty="0" smtClean="0"/>
              <a:t>, </a:t>
            </a:r>
            <a:r>
              <a:rPr lang="en-ZA" sz="1850" dirty="0" err="1" smtClean="0"/>
              <a:t>Windeed</a:t>
            </a:r>
            <a:r>
              <a:rPr lang="en-ZA" sz="1850" dirty="0" smtClean="0"/>
              <a:t>, </a:t>
            </a:r>
            <a:r>
              <a:rPr lang="en-ZA" sz="1850" dirty="0" err="1" smtClean="0"/>
              <a:t>eNatis</a:t>
            </a:r>
            <a:r>
              <a:rPr lang="en-ZA" sz="1850" dirty="0" smtClean="0"/>
              <a:t> &amp; LexisNexis due </a:t>
            </a:r>
            <a:r>
              <a:rPr lang="en-ZA" sz="1850" dirty="0" err="1" smtClean="0"/>
              <a:t>dilligence</a:t>
            </a:r>
            <a:r>
              <a:rPr lang="en-ZA" sz="1850" dirty="0" smtClean="0"/>
              <a:t>)</a:t>
            </a:r>
          </a:p>
          <a:p>
            <a:pPr marL="635000" lvl="4" indent="-273050">
              <a:lnSpc>
                <a:spcPct val="150000"/>
              </a:lnSpc>
              <a:buSzPct val="120000"/>
            </a:pPr>
            <a:r>
              <a:rPr lang="en-ZA" sz="1850" dirty="0" smtClean="0"/>
              <a:t>SARS system information (Income tax, VAT, PAYE &amp; Customs data)</a:t>
            </a:r>
          </a:p>
          <a:p>
            <a:pPr marL="635000" lvl="4" indent="-273050">
              <a:lnSpc>
                <a:spcPct val="150000"/>
              </a:lnSpc>
              <a:buSzPct val="120000"/>
            </a:pPr>
            <a:r>
              <a:rPr lang="en-ZA" sz="1850" dirty="0" smtClean="0"/>
              <a:t>A search &amp; seizure was conducted at the individuals’ property and that of the main premises (a joint address of the clearing agent and four other entities)</a:t>
            </a:r>
          </a:p>
          <a:p>
            <a:pPr marL="635000" lvl="4" indent="-273050">
              <a:lnSpc>
                <a:spcPct val="150000"/>
              </a:lnSpc>
              <a:buSzPct val="120000"/>
            </a:pPr>
            <a:r>
              <a:rPr lang="en-ZA" sz="1850" dirty="0" smtClean="0"/>
              <a:t>Requests for information were submitted to </a:t>
            </a:r>
          </a:p>
          <a:p>
            <a:pPr marL="1092200" lvl="5" indent="-273050">
              <a:lnSpc>
                <a:spcPct val="150000"/>
              </a:lnSpc>
              <a:buSzPct val="120000"/>
            </a:pPr>
            <a:r>
              <a:rPr lang="en-ZA" sz="1850" dirty="0" smtClean="0"/>
              <a:t>SARB for foreign exchange reports</a:t>
            </a:r>
          </a:p>
          <a:p>
            <a:pPr marL="1092200" lvl="5" indent="-273050">
              <a:lnSpc>
                <a:spcPct val="150000"/>
              </a:lnSpc>
              <a:buSzPct val="120000"/>
            </a:pPr>
            <a:r>
              <a:rPr lang="en-ZA" sz="1850" dirty="0" smtClean="0"/>
              <a:t>FIC for bank statement information and suspicious transaction reports</a:t>
            </a:r>
            <a:endParaRPr lang="en-ZA" sz="1850" dirty="0"/>
          </a:p>
          <a:p>
            <a:pPr marL="361950" lvl="2" indent="-361950">
              <a:lnSpc>
                <a:spcPct val="150000"/>
              </a:lnSpc>
              <a:buSzPct val="120000"/>
              <a:buNone/>
            </a:pPr>
            <a:endParaRPr lang="en-GB" sz="800" b="1" dirty="0" smtClean="0">
              <a:ea typeface="+mn-ea"/>
              <a:cs typeface="+mn-cs"/>
            </a:endParaRPr>
          </a:p>
          <a:p>
            <a:pPr marL="361950" lvl="2" indent="-361950">
              <a:lnSpc>
                <a:spcPct val="150000"/>
              </a:lnSpc>
              <a:buSzPct val="120000"/>
              <a:buNone/>
            </a:pPr>
            <a:r>
              <a:rPr lang="en-GB" sz="2000" b="1" dirty="0" smtClean="0">
                <a:ea typeface="+mn-ea"/>
                <a:cs typeface="+mn-cs"/>
              </a:rPr>
              <a:t>2.	Analysis of information obtained</a:t>
            </a:r>
            <a:endParaRPr lang="en-GB" sz="2000" b="1" dirty="0">
              <a:ea typeface="+mn-ea"/>
              <a:cs typeface="+mn-cs"/>
            </a:endParaRPr>
          </a:p>
          <a:p>
            <a:pPr marL="635000" lvl="4" indent="-273050">
              <a:lnSpc>
                <a:spcPct val="150000"/>
              </a:lnSpc>
              <a:buSzPct val="120000"/>
            </a:pPr>
            <a:r>
              <a:rPr lang="en-ZA" sz="1850" dirty="0" smtClean="0"/>
              <a:t>Reconciliations of SARS system information</a:t>
            </a:r>
            <a:endParaRPr lang="en-ZA" sz="1850" dirty="0"/>
          </a:p>
          <a:p>
            <a:pPr marL="635000" lvl="4" indent="-273050">
              <a:lnSpc>
                <a:spcPct val="150000"/>
              </a:lnSpc>
              <a:buSzPct val="120000"/>
            </a:pPr>
            <a:r>
              <a:rPr lang="en-ZA" sz="1850" dirty="0" smtClean="0"/>
              <a:t>Bank statement &amp; cash flow analysis</a:t>
            </a:r>
          </a:p>
          <a:p>
            <a:pPr marL="635000" lvl="4" indent="-273050">
              <a:lnSpc>
                <a:spcPct val="150000"/>
              </a:lnSpc>
              <a:buSzPct val="120000"/>
            </a:pPr>
            <a:r>
              <a:rPr lang="en-ZA" sz="1850" dirty="0" smtClean="0"/>
              <a:t>Electronic data analysis</a:t>
            </a:r>
            <a:endParaRPr lang="en-ZA" sz="1850" dirty="0"/>
          </a:p>
          <a:p>
            <a:pPr marL="149225" lvl="2" indent="0">
              <a:buNone/>
            </a:pPr>
            <a:endParaRPr lang="en-ZA" sz="2000" dirty="0" smtClean="0"/>
          </a:p>
          <a:p>
            <a:pPr lvl="1"/>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3783151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smtClean="0">
                <a:solidFill>
                  <a:schemeClr val="accent3"/>
                </a:solidFill>
                <a:latin typeface="Arial" charset="0"/>
                <a:cs typeface="Arial" charset="0"/>
              </a:rPr>
              <a:t>Forensic </a:t>
            </a:r>
            <a:r>
              <a:rPr lang="en-GB" sz="2400" dirty="0">
                <a:solidFill>
                  <a:schemeClr val="accent3"/>
                </a:solidFill>
                <a:latin typeface="Arial" charset="0"/>
                <a:cs typeface="Arial" charset="0"/>
              </a:rPr>
              <a:t>investigation (ongoing)</a:t>
            </a:r>
          </a:p>
        </p:txBody>
      </p:sp>
      <p:sp>
        <p:nvSpPr>
          <p:cNvPr id="1007619" name="Rectangle 3"/>
          <p:cNvSpPr>
            <a:spLocks noGrp="1" noChangeArrowheads="1"/>
          </p:cNvSpPr>
          <p:nvPr>
            <p:ph type="body" idx="1"/>
          </p:nvPr>
        </p:nvSpPr>
        <p:spPr>
          <a:xfrm>
            <a:off x="199401" y="840241"/>
            <a:ext cx="8529171" cy="6801862"/>
          </a:xfrm>
          <a:noFill/>
          <a:ln w="9525">
            <a:noFill/>
            <a:miter lim="800000"/>
            <a:headEnd/>
            <a:tailEnd/>
          </a:ln>
        </p:spPr>
        <p:txBody>
          <a:bodyPr vert="horz" wrap="square" lIns="0" tIns="0" rIns="0" bIns="0" numCol="1" anchor="t" anchorCtr="0" compatLnSpc="1">
            <a:prstTxWarp prst="textNoShape">
              <a:avLst/>
            </a:prstTxWarp>
            <a:spAutoFit/>
          </a:bodyPr>
          <a:lstStyle/>
          <a:p>
            <a:pPr marL="361950" lvl="0" indent="-361950">
              <a:buNone/>
            </a:pPr>
            <a:r>
              <a:rPr lang="en-GB" sz="2000" b="1" dirty="0" smtClean="0">
                <a:latin typeface="Arial" charset="0"/>
                <a:cs typeface="Arial" charset="0"/>
              </a:rPr>
              <a:t>3.	Application for tax inquiry</a:t>
            </a:r>
          </a:p>
          <a:p>
            <a:pPr marL="635000" lvl="4" indent="-273050">
              <a:lnSpc>
                <a:spcPct val="150000"/>
              </a:lnSpc>
              <a:buSzPct val="120000"/>
            </a:pPr>
            <a:r>
              <a:rPr lang="en-ZA" sz="1850" dirty="0" smtClean="0"/>
              <a:t>Witnesses have been subpoenaed who provided evidence (documentary &amp; verbal)</a:t>
            </a:r>
          </a:p>
          <a:p>
            <a:pPr marL="635000" lvl="4" indent="-273050">
              <a:lnSpc>
                <a:spcPct val="150000"/>
              </a:lnSpc>
              <a:buSzPct val="120000"/>
            </a:pPr>
            <a:r>
              <a:rPr lang="en-ZA" sz="1850" dirty="0" smtClean="0"/>
              <a:t>Additional subpoenas will be delivered following the above</a:t>
            </a:r>
            <a:endParaRPr lang="en-GB" sz="1850" dirty="0"/>
          </a:p>
          <a:p>
            <a:pPr lvl="0"/>
            <a:endParaRPr lang="en-GB" sz="2000" dirty="0">
              <a:latin typeface="Arial" charset="0"/>
              <a:cs typeface="Arial" charset="0"/>
            </a:endParaRPr>
          </a:p>
          <a:p>
            <a:pPr marL="361950" lvl="0" indent="-361950">
              <a:buNone/>
            </a:pPr>
            <a:r>
              <a:rPr lang="en-GB" sz="2000" b="1" dirty="0" smtClean="0">
                <a:latin typeface="Arial" charset="0"/>
                <a:cs typeface="Arial" charset="0"/>
              </a:rPr>
              <a:t>4.	Preliminary findings</a:t>
            </a:r>
          </a:p>
          <a:p>
            <a:pPr marL="635000" lvl="4" indent="-273050">
              <a:lnSpc>
                <a:spcPct val="150000"/>
              </a:lnSpc>
              <a:buSzPct val="120000"/>
            </a:pPr>
            <a:r>
              <a:rPr lang="en-ZA" sz="1850" dirty="0" smtClean="0"/>
              <a:t>Tax risks identified are confirmed</a:t>
            </a:r>
          </a:p>
          <a:p>
            <a:pPr marL="635000" lvl="4" indent="-273050">
              <a:lnSpc>
                <a:spcPct val="150000"/>
              </a:lnSpc>
              <a:buSzPct val="120000"/>
            </a:pPr>
            <a:r>
              <a:rPr lang="en-ZA" sz="1850" dirty="0" smtClean="0"/>
              <a:t>Preliminary tax computations are being compiled</a:t>
            </a:r>
          </a:p>
          <a:p>
            <a:pPr marL="635000" lvl="4" indent="-273050">
              <a:lnSpc>
                <a:spcPct val="150000"/>
              </a:lnSpc>
              <a:buSzPct val="120000"/>
            </a:pPr>
            <a:r>
              <a:rPr lang="en-ZA" sz="1850" dirty="0" smtClean="0"/>
              <a:t>Preliminary assets lists compiled from tax returns, 3</a:t>
            </a:r>
            <a:r>
              <a:rPr lang="en-ZA" sz="1850" baseline="30000" dirty="0" smtClean="0"/>
              <a:t>rd</a:t>
            </a:r>
            <a:r>
              <a:rPr lang="en-ZA" sz="1850" dirty="0" smtClean="0"/>
              <a:t> party data, AFS (including GLs) and evidence obtained from the search &amp; seizure</a:t>
            </a:r>
          </a:p>
          <a:p>
            <a:pPr marL="635000" lvl="4" indent="-273050">
              <a:lnSpc>
                <a:spcPct val="150000"/>
              </a:lnSpc>
              <a:buSzPct val="120000"/>
            </a:pPr>
            <a:r>
              <a:rPr lang="en-ZA" sz="1850" dirty="0" smtClean="0"/>
              <a:t>There appears to be no current debt on SARS’ records</a:t>
            </a:r>
            <a:endParaRPr lang="en-ZA" sz="1850" dirty="0"/>
          </a:p>
          <a:p>
            <a:pPr marL="149225" lvl="2" indent="0">
              <a:buNone/>
            </a:pPr>
            <a:endParaRPr lang="en-GB" sz="2000" b="1" dirty="0">
              <a:effectLst>
                <a:outerShdw blurRad="38100" dist="38100" dir="2700000" algn="tl">
                  <a:srgbClr val="DDDDDD"/>
                </a:outerShdw>
              </a:effectLst>
            </a:endParaRPr>
          </a:p>
          <a:p>
            <a:pPr lvl="0"/>
            <a:endParaRPr lang="en-GB" sz="2000" dirty="0" smtClean="0">
              <a:latin typeface="Arial" charset="0"/>
              <a:cs typeface="Arial" charset="0"/>
            </a:endParaRPr>
          </a:p>
          <a:p>
            <a:pPr lvl="0"/>
            <a:endParaRPr lang="en-GB" sz="2000" dirty="0">
              <a:latin typeface="Arial" charset="0"/>
              <a:cs typeface="Arial" charset="0"/>
            </a:endParaRPr>
          </a:p>
          <a:p>
            <a:pPr lvl="0"/>
            <a:endParaRPr lang="en-GB" sz="2000" dirty="0" smtClean="0">
              <a:latin typeface="Arial" charset="0"/>
              <a:cs typeface="Arial" charset="0"/>
            </a:endParaRPr>
          </a:p>
          <a:p>
            <a:pPr lvl="0"/>
            <a:endParaRPr lang="en-GB" sz="2000" dirty="0" smtClean="0">
              <a:latin typeface="Arial" charset="0"/>
              <a:cs typeface="Arial" charset="0"/>
            </a:endParaRPr>
          </a:p>
          <a:p>
            <a:pPr lvl="0"/>
            <a:endParaRPr lang="en-GB" sz="2000" dirty="0">
              <a:latin typeface="Arial" charset="0"/>
              <a:cs typeface="Arial" charset="0"/>
            </a:endParaRPr>
          </a:p>
          <a:p>
            <a:pPr lvl="0"/>
            <a:endParaRPr lang="en-GB" sz="2000" dirty="0" smtClean="0">
              <a:latin typeface="Arial" charset="0"/>
              <a:cs typeface="Arial" charset="0"/>
            </a:endParaRPr>
          </a:p>
          <a:p>
            <a:pPr lvl="0"/>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111783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smtClean="0"/>
              <a:t>Findings that impact on Collections actions</a:t>
            </a:r>
            <a:endParaRPr lang="en-ZA" dirty="0"/>
          </a:p>
        </p:txBody>
      </p:sp>
      <p:sp>
        <p:nvSpPr>
          <p:cNvPr id="3" name="Content Placeholder 2"/>
          <p:cNvSpPr>
            <a:spLocks noGrp="1"/>
          </p:cNvSpPr>
          <p:nvPr>
            <p:ph idx="1"/>
          </p:nvPr>
        </p:nvSpPr>
        <p:spPr>
          <a:xfrm>
            <a:off x="125413" y="1298575"/>
            <a:ext cx="8793162" cy="3693319"/>
          </a:xfrm>
        </p:spPr>
        <p:txBody>
          <a:bodyPr/>
          <a:lstStyle/>
          <a:p>
            <a:pPr marL="342900" lvl="1" indent="-342900">
              <a:lnSpc>
                <a:spcPct val="150000"/>
              </a:lnSpc>
              <a:buClrTx/>
            </a:pPr>
            <a:r>
              <a:rPr lang="en-ZA" sz="2000" dirty="0" smtClean="0"/>
              <a:t>Following the commencement of the forensic civil investigation (still ongoing), the following has transpired:  </a:t>
            </a:r>
            <a:endParaRPr lang="en-ZA" sz="2000" dirty="0"/>
          </a:p>
          <a:p>
            <a:pPr marL="712788" lvl="2" indent="-350838">
              <a:lnSpc>
                <a:spcPct val="150000"/>
              </a:lnSpc>
            </a:pPr>
            <a:r>
              <a:rPr lang="en-ZA" sz="2000" dirty="0" smtClean="0"/>
              <a:t>Companies are dissipating their assets, </a:t>
            </a:r>
            <a:r>
              <a:rPr lang="en-ZA" sz="2000" dirty="0"/>
              <a:t>including </a:t>
            </a:r>
            <a:r>
              <a:rPr lang="en-ZA" sz="2000" dirty="0" smtClean="0"/>
              <a:t>funds being </a:t>
            </a:r>
            <a:r>
              <a:rPr lang="en-ZA" sz="2000" dirty="0"/>
              <a:t>moved </a:t>
            </a:r>
            <a:r>
              <a:rPr lang="en-ZA" sz="2000" dirty="0" smtClean="0"/>
              <a:t>offshore (with or without meeting SARB requirements)</a:t>
            </a:r>
            <a:endParaRPr lang="en-ZA" sz="2000" dirty="0"/>
          </a:p>
          <a:p>
            <a:pPr marL="712788" lvl="2" indent="-350838">
              <a:lnSpc>
                <a:spcPct val="150000"/>
              </a:lnSpc>
            </a:pPr>
            <a:r>
              <a:rPr lang="en-ZA" sz="2000" dirty="0" smtClean="0"/>
              <a:t>Certain companies are in voluntary liquidation</a:t>
            </a:r>
          </a:p>
          <a:p>
            <a:pPr marL="712788" lvl="2" indent="-350838">
              <a:lnSpc>
                <a:spcPct val="150000"/>
              </a:lnSpc>
            </a:pPr>
            <a:r>
              <a:rPr lang="en-ZA" sz="2000" dirty="0" smtClean="0"/>
              <a:t>Certain companies are in deregistration with CIPC</a:t>
            </a:r>
            <a:endParaRPr lang="en-ZA" sz="2000" dirty="0"/>
          </a:p>
          <a:p>
            <a:pPr marL="712788" lvl="2" indent="-350838">
              <a:lnSpc>
                <a:spcPct val="150000"/>
              </a:lnSpc>
            </a:pPr>
            <a:r>
              <a:rPr lang="en-ZA" sz="2000" dirty="0" smtClean="0"/>
              <a:t>Another group of companies have been placed in business rescue</a:t>
            </a:r>
          </a:p>
          <a:p>
            <a:pPr marL="712788" lvl="2" indent="-350838">
              <a:lnSpc>
                <a:spcPct val="150000"/>
              </a:lnSpc>
            </a:pPr>
            <a:r>
              <a:rPr lang="en-ZA" sz="2000" dirty="0" smtClean="0"/>
              <a:t>It appears that certain business operations are being restructured</a:t>
            </a:r>
            <a:endParaRPr lang="en-ZA" sz="2000"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6</a:t>
            </a:fld>
            <a:endParaRPr lang="en-GB" dirty="0"/>
          </a:p>
        </p:txBody>
      </p:sp>
    </p:spTree>
    <p:extLst>
      <p:ext uri="{BB962C8B-B14F-4D97-AF65-F5344CB8AC3E}">
        <p14:creationId xmlns:p14="http://schemas.microsoft.com/office/powerpoint/2010/main" val="17738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smtClean="0"/>
              <a:t>Presentation requirements</a:t>
            </a:r>
            <a:endParaRPr lang="en-ZA" dirty="0"/>
          </a:p>
        </p:txBody>
      </p:sp>
      <p:sp>
        <p:nvSpPr>
          <p:cNvPr id="3" name="Content Placeholder 2"/>
          <p:cNvSpPr>
            <a:spLocks noGrp="1"/>
          </p:cNvSpPr>
          <p:nvPr>
            <p:ph idx="1"/>
          </p:nvPr>
        </p:nvSpPr>
        <p:spPr>
          <a:xfrm>
            <a:off x="168276" y="1408708"/>
            <a:ext cx="8793162" cy="2616101"/>
          </a:xfrm>
        </p:spPr>
        <p:txBody>
          <a:bodyPr/>
          <a:lstStyle/>
          <a:p>
            <a:pPr marL="301625" lvl="3" indent="-215900">
              <a:buNone/>
            </a:pPr>
            <a:r>
              <a:rPr lang="en-US" sz="2000" dirty="0"/>
              <a:t>The  following must be taken into account when drafting the presentation</a:t>
            </a:r>
          </a:p>
          <a:p>
            <a:pPr marL="712788" lvl="2" indent="-350838">
              <a:lnSpc>
                <a:spcPct val="150000"/>
              </a:lnSpc>
              <a:buSzPct val="100000"/>
            </a:pPr>
            <a:r>
              <a:rPr lang="en-US" sz="2000" dirty="0" smtClean="0"/>
              <a:t>Address </a:t>
            </a:r>
            <a:r>
              <a:rPr lang="en-US" sz="2000" dirty="0"/>
              <a:t>the collections actions to be taken considering the preliminary findings that could impact on the collections actions. </a:t>
            </a:r>
          </a:p>
          <a:p>
            <a:pPr marL="712788" lvl="2" indent="-350838">
              <a:lnSpc>
                <a:spcPct val="150000"/>
              </a:lnSpc>
              <a:buSzPct val="100000"/>
            </a:pPr>
            <a:r>
              <a:rPr lang="en-US" sz="2000" dirty="0"/>
              <a:t>How would you go about preserving the assets?</a:t>
            </a:r>
          </a:p>
          <a:p>
            <a:pPr marL="712788" lvl="2" indent="-350838">
              <a:lnSpc>
                <a:spcPct val="150000"/>
              </a:lnSpc>
              <a:buSzPct val="100000"/>
            </a:pPr>
            <a:r>
              <a:rPr lang="en-US" sz="2000" dirty="0" smtClean="0"/>
              <a:t>Asset </a:t>
            </a:r>
            <a:r>
              <a:rPr lang="en-US" sz="2000" dirty="0"/>
              <a:t>valuation</a:t>
            </a:r>
          </a:p>
          <a:p>
            <a:pPr marL="712788" lvl="2" indent="-350838">
              <a:lnSpc>
                <a:spcPct val="150000"/>
              </a:lnSpc>
              <a:buSzPct val="100000"/>
            </a:pPr>
            <a:r>
              <a:rPr lang="en-US" sz="2000" dirty="0"/>
              <a:t>Transfer of skills between SARS and the appointed firm</a:t>
            </a:r>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7</a:t>
            </a:fld>
            <a:endParaRPr lang="en-GB" dirty="0"/>
          </a:p>
        </p:txBody>
      </p:sp>
    </p:spTree>
    <p:extLst>
      <p:ext uri="{BB962C8B-B14F-4D97-AF65-F5344CB8AC3E}">
        <p14:creationId xmlns:p14="http://schemas.microsoft.com/office/powerpoint/2010/main" val="31512241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5556&quot;/&gt;&lt;partner val=&quot;53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 val=&quot;.&quot;&gt;.&lt;/m_chDecimalSymbol&gt;&lt;m_nGroupingDigits val=&quot;3&quot;/&gt;&lt;m_chGroupingSymbol val=&quot;,&quot;&gt;,&lt;/m_chGroupingSymbol&gt;&lt;/m_precDefault&gt;&lt;/CDefaultPrec&gt;&lt;/root&gt;"/>
  <p:tag name="THINKCELLUNDODONOTDELETE" val="71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7724</TotalTime>
  <Words>329</Words>
  <Application>Microsoft Office PowerPoint</Application>
  <PresentationFormat>Custom</PresentationFormat>
  <Paragraphs>92</Paragraphs>
  <Slides>8</Slides>
  <Notes>4</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8</vt:i4>
      </vt:variant>
    </vt:vector>
  </HeadingPairs>
  <TitlesOfParts>
    <vt:vector size="9" baseType="lpstr">
      <vt:lpstr>Template</vt:lpstr>
      <vt:lpstr>Annexure G: Case Study      </vt:lpstr>
      <vt:lpstr>Introduction</vt:lpstr>
      <vt:lpstr>Case Study: Description of business entity </vt:lpstr>
      <vt:lpstr>Background to the forensic investigation</vt:lpstr>
      <vt:lpstr>Forensic investigation (ongoing)</vt:lpstr>
      <vt:lpstr>Forensic investigation (ongoing)</vt:lpstr>
      <vt:lpstr>Findings that impact on Collections actions</vt:lpstr>
      <vt:lpstr>Presentation requirements</vt:lpstr>
    </vt:vector>
  </TitlesOfParts>
  <Company>Corporate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Corporate</dc:creator>
  <cp:keywords>Message Universal Template A4</cp:keywords>
  <dc:description>Version 1.1</dc:description>
  <cp:lastModifiedBy>Holeng Kola</cp:lastModifiedBy>
  <cp:revision>402</cp:revision>
  <cp:lastPrinted>2018-11-15T07:00:38Z</cp:lastPrinted>
  <dcterms:created xsi:type="dcterms:W3CDTF">2007-05-10T09:05:30Z</dcterms:created>
  <dcterms:modified xsi:type="dcterms:W3CDTF">2018-11-15T07:00:41Z</dcterms:modified>
  <cp:category>POT - A4</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docid">
    <vt:lpwstr/>
  </property>
  <property fmtid="{D5CDD505-2E9C-101B-9397-08002B2CF9AE}" pid="6" name="Event">
    <vt:lpwstr/>
  </property>
  <property fmtid="{D5CDD505-2E9C-101B-9397-08002B2CF9AE}" pid="7" name="Delivery Date">
    <vt:lpwstr>Presentation to _x000d_
Parliament Committee on Finance_x000d_
15 May 2007</vt:lpwstr>
  </property>
  <property fmtid="{D5CDD505-2E9C-101B-9397-08002B2CF9AE}" pid="8" name="DocIDPosition">
    <vt:i4>0</vt:i4>
  </property>
  <property fmtid="{D5CDD505-2E9C-101B-9397-08002B2CF9AE}" pid="9" name="DocIDinTitle">
    <vt:bool>true</vt:bool>
  </property>
  <property fmtid="{D5CDD505-2E9C-101B-9397-08002B2CF9AE}" pid="10" name="DocIDinSlide">
    <vt:bool>true</vt:bool>
  </property>
  <property fmtid="{D5CDD505-2E9C-101B-9397-08002B2CF9AE}" pid="11" name="Title">
    <vt:lpwstr>Slide 0</vt:lpwstr>
  </property>
  <property fmtid="{D5CDD505-2E9C-101B-9397-08002B2CF9AE}" pid="12" name="Final">
    <vt:bool>true</vt:bool>
  </property>
</Properties>
</file>